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45"/>
    <p:restoredTop sz="96208"/>
  </p:normalViewPr>
  <p:slideViewPr>
    <p:cSldViewPr snapToGrid="0" snapToObjects="1">
      <p:cViewPr varScale="1">
        <p:scale>
          <a:sx n="121" d="100"/>
          <a:sy n="121" d="100"/>
        </p:scale>
        <p:origin x="200" y="24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jpeg>
</file>

<file path=ppt/media/image10.png>
</file>

<file path=ppt/media/image1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36F01B2-AC48-734C-B4ED-D610226D282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57A813EB-3836-9B48-9104-37EB7DFDA5B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17BD6DB-9EA1-D445-8F29-73875D24647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E6CDA16-A18E-CA4B-AD18-9A0369E68A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FE8EE6B-2DC8-2247-9B62-2ABE18AEAD2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2544886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5D4C1A-724B-FC42-B1B2-4F276C02C9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1E41E991-7348-9449-B766-9C54CAFD0D7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C40D6B5-FE81-6B4C-9FCD-96939E6534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780E18-6179-8B40-A674-FFF69BA0DE4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599A46-A259-F843-9C6D-E96488B15CA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5347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16CD11D0-0D07-1C43-993E-5F9664A5D7C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AC17B4F6-E05A-8B46-A4BF-E307414F413A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724CBF6-F992-8541-B361-151C7340A3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F0CDCC6-DB33-8447-899F-6D28733FFE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37940C5-FA11-4C4B-A861-29D2F8E89C8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26077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895165F-2552-D948-ADA5-EB15D3968EA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91C09B-ECA4-1343-B491-E688CEF90A8C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5F91BCC-3AD4-C64A-9AE2-11AC95D3C20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040D69-B03E-B94A-9E0F-9CB851BA7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C9816CC-EF2A-C640-8737-D743E7DAC80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147208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D4BA0ED-DFC8-6440-8224-DDC6447D92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C2FB64D2-9D80-8041-9F5D-8BAB888535E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A76D0DB-E8F5-B849-878A-9F716C7F2D1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96C5596-23DE-AC4F-A52B-B272A8DA005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1CAF721-FA07-E342-8499-40B4CBAEBB8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545258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78192FC-9263-EA4D-A933-7908391D60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38E3134-3EDA-AF49-ACD4-0D46BDA3830D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8F4BC507-65CA-2D4F-A08E-8219652CF66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BA6A11F8-D4CC-674C-BD2E-2830ACF844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D50EE97-60FD-2648-9288-E1854493F2C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C13C6561-A098-8C4C-8FBA-8E5B4C96909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8727813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6EB9EC9-6FE6-8346-9E05-061E522E692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9BD9A24-490B-9647-88F8-1C523AD343A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E4FC34A9-5200-1F4D-A496-FBD88673CA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03213365-BBA7-3844-BAAA-41579A2169C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981A47D0-337F-3E4E-AE2D-FCE2E5F0F376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B72A889-13EF-2448-A8EB-3CF45564056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0EED9BD-2310-074C-B13A-80B64983E5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8FD2BED7-D0BD-6C46-8981-5F0AB22C41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310629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71FD7A-6FC6-914B-92D7-369DFCE108F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2C63CA3-2C62-0B4F-BFD7-FF2711C0202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5CF090F-555B-6045-9585-552D6272EEF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9330FAB-48A1-1B4F-AAEE-5B1DD2BCA06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9527820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3BADFDE-27F9-B54B-9604-BFE6756C862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6C2E9618-0AE6-2747-889C-F923588F571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86B739CE-A34A-8840-9AF3-518C39461A2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258805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42B7FD7-FD07-4040-ADFE-F07775D6A80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8F1379-6D8D-014F-9BF5-C5F27CC64A8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5B4F2DCA-DF75-684E-B99E-728276EB9A6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EC1E15F-FE82-044A-A892-88E8F69005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635009B-9183-9347-85B8-5F756256F78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325786-93A2-004B-A777-F34B05BD5CC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5397868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400A1D2-8123-F04B-BEBB-32013438A2B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9D7E2BD-F781-C140-BDDA-D82C37D1F29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80DD5A7-7ACF-1D42-9016-F14221BE874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7385AF9-27AE-0C4D-8CF1-123B8097A6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B198B54-7FAA-FF4E-8125-2EB5C5F11C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9E8995E-C3A4-0148-A30C-5F6FED0785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502545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99F4C898-CC99-B84B-9BD5-27405A9AA1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3E3ED97-F4AC-0F41-84D4-2EDDC4C533C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BC8582A-98DC-394B-BC2E-EDB4DC6B08D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35A6EA5-00F4-A84E-B0CB-553D8BB1C68F}" type="datetimeFigureOut">
              <a:rPr lang="en-US" smtClean="0"/>
              <a:t>10/28/19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5DB1084-45A9-9A4F-B62E-A33F964C700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56E43A-A1ED-1747-A5D5-9D4851B96F3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B780A41-86B0-764D-8B16-BBF2C6C49E4A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528930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669C4AB-AE6B-9B45-9734-B387CA440D45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b="36973"/>
          <a:stretch/>
        </p:blipFill>
        <p:spPr>
          <a:xfrm>
            <a:off x="20" y="10"/>
            <a:ext cx="12191980" cy="5129203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1C77E067-124C-4B4C-9CD8-621278D0F857}"/>
              </a:ext>
            </a:extLst>
          </p:cNvPr>
          <p:cNvSpPr txBox="1"/>
          <p:nvPr/>
        </p:nvSpPr>
        <p:spPr>
          <a:xfrm>
            <a:off x="171449" y="5257800"/>
            <a:ext cx="11862895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b="1" dirty="0">
                <a:solidFill>
                  <a:srgbClr val="C00000"/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Web Scraping Project :</a:t>
            </a:r>
          </a:p>
          <a:p>
            <a:r>
              <a:rPr lang="en-US" sz="32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much salary can you expect for your tech skill?</a:t>
            </a:r>
          </a:p>
          <a:p>
            <a:pPr algn="r"/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Sean Hong</a:t>
            </a:r>
            <a:endParaRPr lang="en-US" sz="3200" i="1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23331829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FFFE9F-59C0-CB4F-A176-F7201B6108FA}"/>
              </a:ext>
            </a:extLst>
          </p:cNvPr>
          <p:cNvSpPr txBox="1"/>
          <p:nvPr/>
        </p:nvSpPr>
        <p:spPr>
          <a:xfrm>
            <a:off x="178676" y="262759"/>
            <a:ext cx="40915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FUTURE WORK</a:t>
            </a:r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388BB66B-1F28-A540-811F-3615DD5530AD}"/>
              </a:ext>
            </a:extLst>
          </p:cNvPr>
          <p:cNvSpPr txBox="1"/>
          <p:nvPr/>
        </p:nvSpPr>
        <p:spPr>
          <a:xfrm>
            <a:off x="578069" y="1639611"/>
            <a:ext cx="10846676" cy="35394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sz="2800" dirty="0"/>
              <a:t>If skills are more than one, is it relate to get more salary?</a:t>
            </a:r>
          </a:p>
          <a:p>
            <a:pPr marL="971550" lvl="1" indent="-514350">
              <a:buFont typeface="Wingdings" pitchFamily="2" charset="2"/>
              <a:buChar char="§"/>
            </a:pPr>
            <a:r>
              <a:rPr lang="en-US" sz="2800" dirty="0">
                <a:solidFill>
                  <a:schemeClr val="accent1"/>
                </a:solidFill>
              </a:rPr>
              <a:t>Try to search combined keyword.</a:t>
            </a:r>
          </a:p>
          <a:p>
            <a:pPr lvl="1"/>
            <a:r>
              <a:rPr lang="en-US" sz="2800" dirty="0">
                <a:solidFill>
                  <a:schemeClr val="accent1"/>
                </a:solidFill>
              </a:rPr>
              <a:t>	Ex) java + </a:t>
            </a:r>
            <a:r>
              <a:rPr lang="en-US" sz="2800" dirty="0" err="1">
                <a:solidFill>
                  <a:schemeClr val="accent1"/>
                </a:solidFill>
              </a:rPr>
              <a:t>sql</a:t>
            </a:r>
            <a:r>
              <a:rPr lang="en-US" sz="2800" dirty="0">
                <a:solidFill>
                  <a:schemeClr val="accent1"/>
                </a:solidFill>
              </a:rPr>
              <a:t>, python + r… </a:t>
            </a:r>
          </a:p>
          <a:p>
            <a:pPr marL="514350" indent="-514350">
              <a:buFont typeface="+mj-lt"/>
              <a:buAutoNum type="arabicPeriod"/>
            </a:pPr>
            <a:endParaRPr lang="en-US" sz="2800" dirty="0"/>
          </a:p>
          <a:p>
            <a:pPr marL="514350" indent="-514350">
              <a:buFont typeface="+mj-lt"/>
              <a:buAutoNum type="arabicPeriod"/>
            </a:pPr>
            <a:r>
              <a:rPr lang="en-US" sz="2800" dirty="0"/>
              <a:t>Amount of sample is not enough because many companies don’t want to show their salary directly.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sz="2800" dirty="0">
                <a:solidFill>
                  <a:schemeClr val="accent1"/>
                </a:solidFill>
              </a:rPr>
              <a:t>Find how to get more sample.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sz="2800" dirty="0">
                <a:solidFill>
                  <a:schemeClr val="accent1"/>
                </a:solidFill>
              </a:rPr>
              <a:t>Use machine learning and predict salary.</a:t>
            </a:r>
          </a:p>
        </p:txBody>
      </p:sp>
    </p:spTree>
    <p:extLst>
      <p:ext uri="{BB962C8B-B14F-4D97-AF65-F5344CB8AC3E}">
        <p14:creationId xmlns:p14="http://schemas.microsoft.com/office/powerpoint/2010/main" val="3795954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D33FBC3E-D794-CA47-B4E8-E9DF880CD3A0}"/>
              </a:ext>
            </a:extLst>
          </p:cNvPr>
          <p:cNvSpPr txBox="1"/>
          <p:nvPr/>
        </p:nvSpPr>
        <p:spPr>
          <a:xfrm>
            <a:off x="178676" y="262759"/>
            <a:ext cx="4288353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ea typeface="Hiragino Sans CNS W3" panose="020B0300000000000000" pitchFamily="34" charset="-128"/>
                <a:cs typeface="Times New Roman" panose="02020603050405020304" pitchFamily="18" charset="0"/>
              </a:rPr>
              <a:t>INTRODUCTION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28110D7D-E638-9149-B52E-273454C8C468}"/>
              </a:ext>
            </a:extLst>
          </p:cNvPr>
          <p:cNvGrpSpPr/>
          <p:nvPr/>
        </p:nvGrpSpPr>
        <p:grpSpPr>
          <a:xfrm>
            <a:off x="1335007" y="1661108"/>
            <a:ext cx="9521986" cy="4948091"/>
            <a:chOff x="1664919" y="1681614"/>
            <a:chExt cx="9521986" cy="4948091"/>
          </a:xfrm>
        </p:grpSpPr>
        <p:pic>
          <p:nvPicPr>
            <p:cNvPr id="8" name="Picture 7">
              <a:extLst>
                <a:ext uri="{FF2B5EF4-FFF2-40B4-BE49-F238E27FC236}">
                  <a16:creationId xmlns:a16="http://schemas.microsoft.com/office/drawing/2014/main" id="{8F00D560-4BA1-0B4D-A409-85D71B500E7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233104" y="2621246"/>
              <a:ext cx="6036836" cy="4008459"/>
            </a:xfrm>
            <a:prstGeom prst="rect">
              <a:avLst/>
            </a:prstGeom>
          </p:spPr>
        </p:pic>
        <p:sp>
          <p:nvSpPr>
            <p:cNvPr id="9" name="Oval Callout 8">
              <a:extLst>
                <a:ext uri="{FF2B5EF4-FFF2-40B4-BE49-F238E27FC236}">
                  <a16:creationId xmlns:a16="http://schemas.microsoft.com/office/drawing/2014/main" id="{99E8B322-59B5-9648-8CEF-C30172BCF93E}"/>
                </a:ext>
              </a:extLst>
            </p:cNvPr>
            <p:cNvSpPr/>
            <p:nvPr/>
          </p:nvSpPr>
          <p:spPr>
            <a:xfrm>
              <a:off x="6109525" y="1681614"/>
              <a:ext cx="1807781" cy="962056"/>
            </a:xfrm>
            <a:prstGeom prst="wedgeEllipseCallout">
              <a:avLst/>
            </a:prstGeom>
          </p:spPr>
          <p:style>
            <a:lnRef idx="2">
              <a:schemeClr val="accent2">
                <a:shade val="50000"/>
              </a:schemeClr>
            </a:lnRef>
            <a:fillRef idx="1">
              <a:schemeClr val="accent2"/>
            </a:fillRef>
            <a:effectRef idx="0">
              <a:schemeClr val="accent2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JAVA, SQL !</a:t>
              </a:r>
            </a:p>
          </p:txBody>
        </p:sp>
        <p:sp>
          <p:nvSpPr>
            <p:cNvPr id="14" name="Oval Callout 13">
              <a:extLst>
                <a:ext uri="{FF2B5EF4-FFF2-40B4-BE49-F238E27FC236}">
                  <a16:creationId xmlns:a16="http://schemas.microsoft.com/office/drawing/2014/main" id="{E4AA205C-920E-DC40-A7FF-DCE7900CB201}"/>
                </a:ext>
              </a:extLst>
            </p:cNvPr>
            <p:cNvSpPr/>
            <p:nvPr/>
          </p:nvSpPr>
          <p:spPr>
            <a:xfrm>
              <a:off x="4139028" y="2416512"/>
              <a:ext cx="1543954" cy="818075"/>
            </a:xfrm>
            <a:prstGeom prst="wedgeEllipseCallout">
              <a:avLst>
                <a:gd name="adj1" fmla="val 6592"/>
                <a:gd name="adj2" fmla="val 86031"/>
              </a:avLst>
            </a:prstGeom>
          </p:spPr>
          <p:style>
            <a:lnRef idx="2">
              <a:schemeClr val="accent6">
                <a:shade val="50000"/>
              </a:schemeClr>
            </a:lnRef>
            <a:fillRef idx="1">
              <a:schemeClr val="accent6"/>
            </a:fillRef>
            <a:effectRef idx="0">
              <a:schemeClr val="accent6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C++ !</a:t>
              </a:r>
            </a:p>
          </p:txBody>
        </p:sp>
        <p:sp>
          <p:nvSpPr>
            <p:cNvPr id="17" name="Oval Callout 16">
              <a:extLst>
                <a:ext uri="{FF2B5EF4-FFF2-40B4-BE49-F238E27FC236}">
                  <a16:creationId xmlns:a16="http://schemas.microsoft.com/office/drawing/2014/main" id="{B311A72D-8D11-6B43-B5C6-E4AAC824EBD3}"/>
                </a:ext>
              </a:extLst>
            </p:cNvPr>
            <p:cNvSpPr/>
            <p:nvPr/>
          </p:nvSpPr>
          <p:spPr>
            <a:xfrm>
              <a:off x="8226187" y="2007476"/>
              <a:ext cx="1969804" cy="818074"/>
            </a:xfrm>
            <a:prstGeom prst="wedgeEllipseCallout">
              <a:avLst>
                <a:gd name="adj1" fmla="val -41433"/>
                <a:gd name="adj2" fmla="val 72920"/>
              </a:avLst>
            </a:prstGeom>
          </p:spPr>
          <p:style>
            <a:lnRef idx="2">
              <a:schemeClr val="accent5">
                <a:shade val="50000"/>
              </a:schemeClr>
            </a:lnRef>
            <a:fillRef idx="1">
              <a:schemeClr val="accent5"/>
            </a:fillRef>
            <a:effectRef idx="0">
              <a:schemeClr val="accent5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Python, R !</a:t>
              </a:r>
            </a:p>
          </p:txBody>
        </p:sp>
        <p:sp>
          <p:nvSpPr>
            <p:cNvPr id="18" name="Oval Callout 17">
              <a:extLst>
                <a:ext uri="{FF2B5EF4-FFF2-40B4-BE49-F238E27FC236}">
                  <a16:creationId xmlns:a16="http://schemas.microsoft.com/office/drawing/2014/main" id="{5CF448B2-54AE-C64C-A8E2-635F5A8FB614}"/>
                </a:ext>
              </a:extLst>
            </p:cNvPr>
            <p:cNvSpPr/>
            <p:nvPr/>
          </p:nvSpPr>
          <p:spPr>
            <a:xfrm>
              <a:off x="1664919" y="2770513"/>
              <a:ext cx="1975060" cy="707887"/>
            </a:xfrm>
            <a:prstGeom prst="wedgeEllipseCallout">
              <a:avLst>
                <a:gd name="adj1" fmla="val 40313"/>
                <a:gd name="adj2" fmla="val 68551"/>
              </a:avLst>
            </a:prstGeom>
          </p:spPr>
          <p:style>
            <a:lnRef idx="2">
              <a:schemeClr val="accent4">
                <a:shade val="50000"/>
              </a:schemeClr>
            </a:lnRef>
            <a:fillRef idx="1">
              <a:schemeClr val="accent4"/>
            </a:fillRef>
            <a:effectRef idx="0">
              <a:schemeClr val="accent4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Blockchain !</a:t>
              </a:r>
            </a:p>
          </p:txBody>
        </p:sp>
        <p:sp>
          <p:nvSpPr>
            <p:cNvPr id="19" name="Oval Callout 18">
              <a:extLst>
                <a:ext uri="{FF2B5EF4-FFF2-40B4-BE49-F238E27FC236}">
                  <a16:creationId xmlns:a16="http://schemas.microsoft.com/office/drawing/2014/main" id="{464E9B41-1610-2844-849B-FD73E6074C68}"/>
                </a:ext>
              </a:extLst>
            </p:cNvPr>
            <p:cNvSpPr/>
            <p:nvPr/>
          </p:nvSpPr>
          <p:spPr>
            <a:xfrm>
              <a:off x="9379124" y="3318702"/>
              <a:ext cx="1807781" cy="962056"/>
            </a:xfrm>
            <a:prstGeom prst="wedgeEllipseCallout">
              <a:avLst>
                <a:gd name="adj1" fmla="val -55036"/>
                <a:gd name="adj2" fmla="val 53256"/>
              </a:avLst>
            </a:prstGeom>
          </p:spPr>
          <p:style>
            <a:lnRef idx="2">
              <a:schemeClr val="accent3">
                <a:shade val="50000"/>
              </a:schemeClr>
            </a:lnRef>
            <a:fillRef idx="1">
              <a:schemeClr val="accent3"/>
            </a:fillRef>
            <a:effectRef idx="0">
              <a:schemeClr val="accent3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dirty="0"/>
                <a:t>Android, iOS !</a:t>
              </a: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32BE5A74-631F-D54F-BD7B-BB061C35A871}"/>
              </a:ext>
            </a:extLst>
          </p:cNvPr>
          <p:cNvSpPr txBox="1"/>
          <p:nvPr/>
        </p:nvSpPr>
        <p:spPr>
          <a:xfrm>
            <a:off x="718407" y="1076333"/>
            <a:ext cx="516437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>
                <a:solidFill>
                  <a:schemeClr val="accent1"/>
                </a:solidFill>
              </a:rPr>
              <a:t>What are your special skills?</a:t>
            </a:r>
          </a:p>
        </p:txBody>
      </p:sp>
    </p:spTree>
    <p:extLst>
      <p:ext uri="{BB962C8B-B14F-4D97-AF65-F5344CB8AC3E}">
        <p14:creationId xmlns:p14="http://schemas.microsoft.com/office/powerpoint/2010/main" val="276655348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0" name="Picture 19">
            <a:extLst>
              <a:ext uri="{FF2B5EF4-FFF2-40B4-BE49-F238E27FC236}">
                <a16:creationId xmlns:a16="http://schemas.microsoft.com/office/drawing/2014/main" id="{32CD1E5A-F7CC-C44E-8EBB-91CD061FD0A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628" y="1607210"/>
            <a:ext cx="8508743" cy="5133559"/>
          </a:xfrm>
          <a:prstGeom prst="rect">
            <a:avLst/>
          </a:prstGeom>
        </p:spPr>
      </p:pic>
      <p:sp>
        <p:nvSpPr>
          <p:cNvPr id="4" name="TextBox 3">
            <a:extLst>
              <a:ext uri="{FF2B5EF4-FFF2-40B4-BE49-F238E27FC236}">
                <a16:creationId xmlns:a16="http://schemas.microsoft.com/office/drawing/2014/main" id="{F3FFFE9F-59C0-CB4F-A176-F7201B6108FA}"/>
              </a:ext>
            </a:extLst>
          </p:cNvPr>
          <p:cNvSpPr txBox="1"/>
          <p:nvPr/>
        </p:nvSpPr>
        <p:spPr>
          <a:xfrm>
            <a:off x="178676" y="262759"/>
            <a:ext cx="4386970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WEB CRAWLING</a:t>
            </a:r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id="{002C94E9-3F77-6846-A189-A5C7A0CF5368}"/>
              </a:ext>
            </a:extLst>
          </p:cNvPr>
          <p:cNvSpPr txBox="1"/>
          <p:nvPr/>
        </p:nvSpPr>
        <p:spPr>
          <a:xfrm>
            <a:off x="718407" y="1029441"/>
            <a:ext cx="4767993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i="1" dirty="0">
                <a:solidFill>
                  <a:schemeClr val="accent1"/>
                </a:solidFill>
              </a:rPr>
              <a:t>https://</a:t>
            </a:r>
            <a:r>
              <a:rPr lang="en-US" sz="3200" i="1" dirty="0" err="1">
                <a:solidFill>
                  <a:schemeClr val="accent1"/>
                </a:solidFill>
              </a:rPr>
              <a:t>www.indeed.com</a:t>
            </a:r>
            <a:endParaRPr lang="en-US" sz="3200" i="1" dirty="0">
              <a:solidFill>
                <a:schemeClr val="accent1"/>
              </a:solidFill>
            </a:endParaRPr>
          </a:p>
        </p:txBody>
      </p:sp>
      <p:sp>
        <p:nvSpPr>
          <p:cNvPr id="8" name="Rectangle 7">
            <a:extLst>
              <a:ext uri="{FF2B5EF4-FFF2-40B4-BE49-F238E27FC236}">
                <a16:creationId xmlns:a16="http://schemas.microsoft.com/office/drawing/2014/main" id="{B3B9BE8F-0E73-5749-A7D5-121525D1365F}"/>
              </a:ext>
            </a:extLst>
          </p:cNvPr>
          <p:cNvSpPr/>
          <p:nvPr/>
        </p:nvSpPr>
        <p:spPr>
          <a:xfrm>
            <a:off x="4035476" y="2309445"/>
            <a:ext cx="567559" cy="346842"/>
          </a:xfrm>
          <a:prstGeom prst="rect">
            <a:avLst/>
          </a:prstGeom>
          <a:noFill/>
          <a:ln w="1905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ash"/>
              </a:ln>
            </a:endParaRP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2E2218F1-7CC7-2E4B-AC96-D555412759F0}"/>
              </a:ext>
            </a:extLst>
          </p:cNvPr>
          <p:cNvCxnSpPr>
            <a:cxnSpLocks/>
            <a:stCxn id="28" idx="3"/>
            <a:endCxn id="8" idx="1"/>
          </p:cNvCxnSpPr>
          <p:nvPr/>
        </p:nvCxnSpPr>
        <p:spPr>
          <a:xfrm>
            <a:off x="3473866" y="2237820"/>
            <a:ext cx="561610" cy="245046"/>
          </a:xfrm>
          <a:prstGeom prst="line">
            <a:avLst/>
          </a:prstGeom>
          <a:ln w="1905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Rectangle 22">
            <a:extLst>
              <a:ext uri="{FF2B5EF4-FFF2-40B4-BE49-F238E27FC236}">
                <a16:creationId xmlns:a16="http://schemas.microsoft.com/office/drawing/2014/main" id="{3F18D88A-E164-BE43-8B08-DDF39BE5F07D}"/>
              </a:ext>
            </a:extLst>
          </p:cNvPr>
          <p:cNvSpPr/>
          <p:nvPr/>
        </p:nvSpPr>
        <p:spPr>
          <a:xfrm>
            <a:off x="6309754" y="2297723"/>
            <a:ext cx="567559" cy="346842"/>
          </a:xfrm>
          <a:prstGeom prst="rect">
            <a:avLst/>
          </a:prstGeom>
          <a:noFill/>
          <a:ln w="1905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ash"/>
              </a:ln>
            </a:endParaRPr>
          </a:p>
        </p:txBody>
      </p:sp>
      <p:cxnSp>
        <p:nvCxnSpPr>
          <p:cNvPr id="24" name="Straight Connector 23">
            <a:extLst>
              <a:ext uri="{FF2B5EF4-FFF2-40B4-BE49-F238E27FC236}">
                <a16:creationId xmlns:a16="http://schemas.microsoft.com/office/drawing/2014/main" id="{CEA382FD-46A8-394C-A6E1-779BEFB42590}"/>
              </a:ext>
            </a:extLst>
          </p:cNvPr>
          <p:cNvCxnSpPr>
            <a:cxnSpLocks/>
            <a:stCxn id="30" idx="1"/>
            <a:endCxn id="23" idx="3"/>
          </p:cNvCxnSpPr>
          <p:nvPr/>
        </p:nvCxnSpPr>
        <p:spPr>
          <a:xfrm flipH="1">
            <a:off x="6877313" y="2114267"/>
            <a:ext cx="555118" cy="356877"/>
          </a:xfrm>
          <a:prstGeom prst="line">
            <a:avLst/>
          </a:prstGeom>
          <a:ln w="1905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TextBox 27">
            <a:extLst>
              <a:ext uri="{FF2B5EF4-FFF2-40B4-BE49-F238E27FC236}">
                <a16:creationId xmlns:a16="http://schemas.microsoft.com/office/drawing/2014/main" id="{17B9C5B9-48D6-764E-BC18-E46BCD97B95B}"/>
              </a:ext>
            </a:extLst>
          </p:cNvPr>
          <p:cNvSpPr txBox="1"/>
          <p:nvPr/>
        </p:nvSpPr>
        <p:spPr>
          <a:xfrm>
            <a:off x="2489750" y="2053154"/>
            <a:ext cx="98411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keyword</a:t>
            </a:r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D7D24A28-837E-8F49-AF6C-A56ACF3810E7}"/>
              </a:ext>
            </a:extLst>
          </p:cNvPr>
          <p:cNvSpPr txBox="1"/>
          <p:nvPr/>
        </p:nvSpPr>
        <p:spPr>
          <a:xfrm>
            <a:off x="7432431" y="1929601"/>
            <a:ext cx="93724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location</a:t>
            </a:r>
          </a:p>
        </p:txBody>
      </p:sp>
      <p:sp>
        <p:nvSpPr>
          <p:cNvPr id="32" name="Rectangle 31">
            <a:extLst>
              <a:ext uri="{FF2B5EF4-FFF2-40B4-BE49-F238E27FC236}">
                <a16:creationId xmlns:a16="http://schemas.microsoft.com/office/drawing/2014/main" id="{7251FFAB-C96F-7743-AF18-12503FBBEEB7}"/>
              </a:ext>
            </a:extLst>
          </p:cNvPr>
          <p:cNvSpPr/>
          <p:nvPr/>
        </p:nvSpPr>
        <p:spPr>
          <a:xfrm>
            <a:off x="4082773" y="5828559"/>
            <a:ext cx="1330055" cy="204380"/>
          </a:xfrm>
          <a:prstGeom prst="rect">
            <a:avLst/>
          </a:prstGeom>
          <a:noFill/>
          <a:ln w="19050">
            <a:solidFill>
              <a:srgbClr val="C00000"/>
            </a:solidFill>
            <a:prstDash val="dash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n>
                <a:solidFill>
                  <a:schemeClr val="tx1"/>
                </a:solidFill>
                <a:prstDash val="dash"/>
              </a:ln>
            </a:endParaRPr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4F5EE8A8-633C-534B-8212-3D87F1A163F5}"/>
              </a:ext>
            </a:extLst>
          </p:cNvPr>
          <p:cNvCxnSpPr>
            <a:cxnSpLocks/>
            <a:stCxn id="34" idx="3"/>
            <a:endCxn id="32" idx="1"/>
          </p:cNvCxnSpPr>
          <p:nvPr/>
        </p:nvCxnSpPr>
        <p:spPr>
          <a:xfrm>
            <a:off x="3504602" y="5643893"/>
            <a:ext cx="578171" cy="286856"/>
          </a:xfrm>
          <a:prstGeom prst="line">
            <a:avLst/>
          </a:prstGeom>
          <a:ln w="19050">
            <a:solidFill>
              <a:srgbClr val="C00000"/>
            </a:solidFill>
            <a:prstDash val="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4" name="TextBox 33">
            <a:extLst>
              <a:ext uri="{FF2B5EF4-FFF2-40B4-BE49-F238E27FC236}">
                <a16:creationId xmlns:a16="http://schemas.microsoft.com/office/drawing/2014/main" id="{405738F8-194D-1340-8CA9-31A94A96B836}"/>
              </a:ext>
            </a:extLst>
          </p:cNvPr>
          <p:cNvSpPr txBox="1"/>
          <p:nvPr/>
        </p:nvSpPr>
        <p:spPr>
          <a:xfrm>
            <a:off x="2770555" y="5459227"/>
            <a:ext cx="73404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salary</a:t>
            </a:r>
          </a:p>
        </p:txBody>
      </p:sp>
    </p:spTree>
    <p:extLst>
      <p:ext uri="{BB962C8B-B14F-4D97-AF65-F5344CB8AC3E}">
        <p14:creationId xmlns:p14="http://schemas.microsoft.com/office/powerpoint/2010/main" val="324465927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FFFE9F-59C0-CB4F-A176-F7201B6108FA}"/>
              </a:ext>
            </a:extLst>
          </p:cNvPr>
          <p:cNvSpPr txBox="1"/>
          <p:nvPr/>
        </p:nvSpPr>
        <p:spPr>
          <a:xfrm>
            <a:off x="178676" y="262759"/>
            <a:ext cx="2336858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HOW TO</a:t>
            </a: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E77D6160-4F6A-C945-9390-5C1BBA15E693}"/>
              </a:ext>
            </a:extLst>
          </p:cNvPr>
          <p:cNvSpPr txBox="1"/>
          <p:nvPr/>
        </p:nvSpPr>
        <p:spPr>
          <a:xfrm>
            <a:off x="578069" y="1103587"/>
            <a:ext cx="10846676" cy="535531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Web Crawler : </a:t>
            </a:r>
            <a:r>
              <a:rPr lang="en-US" sz="2000" dirty="0" err="1"/>
              <a:t>Scrapy</a:t>
            </a:r>
            <a:endParaRPr lang="en-US" sz="2000" dirty="0"/>
          </a:p>
          <a:p>
            <a:r>
              <a:rPr lang="en-US" sz="2000" dirty="0"/>
              <a:t>Cleansing &amp; Visualization : Pandas, NumPy, </a:t>
            </a:r>
            <a:r>
              <a:rPr lang="en-US" sz="2000" dirty="0" err="1"/>
              <a:t>Plotly</a:t>
            </a:r>
            <a:endParaRPr lang="en-US" sz="2000" dirty="0"/>
          </a:p>
          <a:p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Search skill keywords from web (</a:t>
            </a:r>
            <a:r>
              <a:rPr lang="en-US" sz="2000" dirty="0" err="1"/>
              <a:t>stackoverflow</a:t>
            </a:r>
            <a:r>
              <a:rPr lang="en-US" sz="2000" dirty="0"/>
              <a:t>, google) &amp; select 25 popular keywords.</a:t>
            </a:r>
          </a:p>
          <a:p>
            <a:pPr marL="800100" lvl="1" indent="-342900">
              <a:buFont typeface="Wingdings" pitchFamily="2" charset="2"/>
              <a:buChar char="§"/>
            </a:pPr>
            <a:r>
              <a:rPr lang="en-US" sz="2000" dirty="0">
                <a:solidFill>
                  <a:schemeClr val="accent1"/>
                </a:solidFill>
              </a:rPr>
              <a:t>java, python, r, </a:t>
            </a:r>
            <a:r>
              <a:rPr lang="en-US" sz="2000" dirty="0" err="1">
                <a:solidFill>
                  <a:schemeClr val="accent1"/>
                </a:solidFill>
              </a:rPr>
              <a:t>sql</a:t>
            </a:r>
            <a:r>
              <a:rPr lang="en-US" sz="2000" dirty="0">
                <a:solidFill>
                  <a:schemeClr val="accent1"/>
                </a:solidFill>
              </a:rPr>
              <a:t>, </a:t>
            </a:r>
            <a:r>
              <a:rPr lang="en-US" sz="2000" dirty="0" err="1">
                <a:solidFill>
                  <a:schemeClr val="accent1"/>
                </a:solidFill>
              </a:rPr>
              <a:t>hadoop</a:t>
            </a:r>
            <a:r>
              <a:rPr lang="en-US" sz="2000" dirty="0">
                <a:solidFill>
                  <a:schemeClr val="accent1"/>
                </a:solidFill>
              </a:rPr>
              <a:t>, spark, c#, </a:t>
            </a:r>
            <a:r>
              <a:rPr lang="en-US" sz="2000" dirty="0" err="1">
                <a:solidFill>
                  <a:schemeClr val="accent1"/>
                </a:solidFill>
              </a:rPr>
              <a:t>c++</a:t>
            </a:r>
            <a:r>
              <a:rPr lang="en-US" sz="2000" dirty="0">
                <a:solidFill>
                  <a:schemeClr val="accent1"/>
                </a:solidFill>
              </a:rPr>
              <a:t>, </a:t>
            </a:r>
            <a:r>
              <a:rPr lang="en-US" sz="2000" dirty="0" err="1">
                <a:solidFill>
                  <a:schemeClr val="accent1"/>
                </a:solidFill>
              </a:rPr>
              <a:t>javascript</a:t>
            </a:r>
            <a:r>
              <a:rPr lang="en-US" sz="2000" dirty="0">
                <a:solidFill>
                  <a:schemeClr val="accent1"/>
                </a:solidFill>
              </a:rPr>
              <a:t>, angular, </a:t>
            </a:r>
            <a:r>
              <a:rPr lang="en-US" sz="2000" dirty="0" err="1">
                <a:solidFill>
                  <a:schemeClr val="accent1"/>
                </a:solidFill>
              </a:rPr>
              <a:t>node.js</a:t>
            </a:r>
            <a:r>
              <a:rPr lang="en-US" sz="2000" dirty="0">
                <a:solidFill>
                  <a:schemeClr val="accent1"/>
                </a:solidFill>
              </a:rPr>
              <a:t>, </a:t>
            </a:r>
            <a:r>
              <a:rPr lang="en-US" sz="2000" dirty="0" err="1">
                <a:solidFill>
                  <a:schemeClr val="accent1"/>
                </a:solidFill>
              </a:rPr>
              <a:t>linux</a:t>
            </a:r>
            <a:r>
              <a:rPr lang="en-US" sz="2000" dirty="0">
                <a:solidFill>
                  <a:schemeClr val="accent1"/>
                </a:solidFill>
              </a:rPr>
              <a:t>, </a:t>
            </a:r>
            <a:r>
              <a:rPr lang="en-US" sz="2000" dirty="0" err="1">
                <a:solidFill>
                  <a:schemeClr val="accent1"/>
                </a:solidFill>
              </a:rPr>
              <a:t>tensorflow</a:t>
            </a:r>
            <a:r>
              <a:rPr lang="en-US" sz="2000" dirty="0">
                <a:solidFill>
                  <a:schemeClr val="accent1"/>
                </a:solidFill>
              </a:rPr>
              <a:t>, </a:t>
            </a:r>
            <a:r>
              <a:rPr lang="en-US" sz="2000" dirty="0" err="1">
                <a:solidFill>
                  <a:schemeClr val="accent1"/>
                </a:solidFill>
              </a:rPr>
              <a:t>kubernetes</a:t>
            </a:r>
            <a:r>
              <a:rPr lang="en-US" sz="2000" dirty="0">
                <a:solidFill>
                  <a:schemeClr val="accent1"/>
                </a:solidFill>
              </a:rPr>
              <a:t>, docker, android, </a:t>
            </a:r>
            <a:r>
              <a:rPr lang="en-US" sz="2000" dirty="0" err="1">
                <a:solidFill>
                  <a:schemeClr val="accent1"/>
                </a:solidFill>
              </a:rPr>
              <a:t>ios</a:t>
            </a:r>
            <a:r>
              <a:rPr lang="en-US" sz="2000" dirty="0">
                <a:solidFill>
                  <a:schemeClr val="accent1"/>
                </a:solidFill>
              </a:rPr>
              <a:t>, </a:t>
            </a:r>
            <a:r>
              <a:rPr lang="en-US" sz="2000" dirty="0" err="1">
                <a:solidFill>
                  <a:schemeClr val="accent1"/>
                </a:solidFill>
              </a:rPr>
              <a:t>aws</a:t>
            </a:r>
            <a:r>
              <a:rPr lang="en-US" sz="2000" dirty="0">
                <a:solidFill>
                  <a:schemeClr val="accent1"/>
                </a:solidFill>
              </a:rPr>
              <a:t>, azure, </a:t>
            </a:r>
            <a:r>
              <a:rPr lang="en-US" sz="2000" dirty="0" err="1">
                <a:solidFill>
                  <a:schemeClr val="accent1"/>
                </a:solidFill>
              </a:rPr>
              <a:t>kafka</a:t>
            </a:r>
            <a:r>
              <a:rPr lang="en-US" sz="2000" dirty="0">
                <a:solidFill>
                  <a:schemeClr val="accent1"/>
                </a:solidFill>
              </a:rPr>
              <a:t>, </a:t>
            </a:r>
            <a:r>
              <a:rPr lang="en-US" sz="2000" dirty="0" err="1">
                <a:solidFill>
                  <a:schemeClr val="accent1"/>
                </a:solidFill>
              </a:rPr>
              <a:t>vb</a:t>
            </a:r>
            <a:r>
              <a:rPr lang="en-US" sz="2000" dirty="0">
                <a:solidFill>
                  <a:schemeClr val="accent1"/>
                </a:solidFill>
              </a:rPr>
              <a:t>, php, </a:t>
            </a:r>
            <a:r>
              <a:rPr lang="en-US" sz="2000" dirty="0" err="1">
                <a:solidFill>
                  <a:schemeClr val="accent1"/>
                </a:solidFill>
              </a:rPr>
              <a:t>scala</a:t>
            </a:r>
            <a:r>
              <a:rPr lang="en-US" sz="2000" dirty="0">
                <a:solidFill>
                  <a:schemeClr val="accent1"/>
                </a:solidFill>
              </a:rPr>
              <a:t>, go…</a:t>
            </a:r>
          </a:p>
          <a:p>
            <a:pPr marL="457200" indent="-457200">
              <a:buFont typeface="+mj-lt"/>
              <a:buAutoNum type="arabicPeriod"/>
            </a:pPr>
            <a:endParaRPr lang="en-US" sz="2000" dirty="0"/>
          </a:p>
          <a:p>
            <a:pPr marL="457200" indent="-457200">
              <a:buFont typeface="+mj-lt"/>
              <a:buAutoNum type="arabicPeriod"/>
            </a:pPr>
            <a:r>
              <a:rPr lang="en-US" sz="2000" dirty="0"/>
              <a:t>Develop </a:t>
            </a:r>
            <a:r>
              <a:rPr lang="en-US" sz="2000" dirty="0" err="1"/>
              <a:t>scrapy</a:t>
            </a:r>
            <a:r>
              <a:rPr lang="en-US" sz="2000" dirty="0"/>
              <a:t> application to Input each keyword into </a:t>
            </a:r>
            <a:r>
              <a:rPr lang="en-US" sz="2000" dirty="0" err="1"/>
              <a:t>indeed.com</a:t>
            </a:r>
            <a:r>
              <a:rPr lang="en-US" sz="2000" dirty="0"/>
              <a:t> search engine.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sz="2000" dirty="0">
                <a:solidFill>
                  <a:schemeClr val="accent1"/>
                </a:solidFill>
              </a:rPr>
              <a:t>URL : </a:t>
            </a:r>
            <a:r>
              <a:rPr lang="en-US" dirty="0">
                <a:solidFill>
                  <a:schemeClr val="accent1"/>
                </a:solidFill>
              </a:rPr>
              <a:t>https://www.indeed.com/jobs</a:t>
            </a:r>
            <a:r>
              <a:rPr lang="en-US" sz="2000" dirty="0">
                <a:solidFill>
                  <a:schemeClr val="accent1"/>
                </a:solidFill>
              </a:rPr>
              <a:t>?q=</a:t>
            </a:r>
            <a:r>
              <a:rPr lang="en-US" sz="2000" dirty="0">
                <a:solidFill>
                  <a:srgbClr val="C00000"/>
                </a:solidFill>
              </a:rPr>
              <a:t>{keyword}</a:t>
            </a:r>
            <a:r>
              <a:rPr lang="en-US" sz="2000" dirty="0">
                <a:solidFill>
                  <a:schemeClr val="accent1"/>
                </a:solidFill>
              </a:rPr>
              <a:t>&amp;l=</a:t>
            </a:r>
            <a:r>
              <a:rPr lang="en-US" sz="2000" dirty="0">
                <a:solidFill>
                  <a:srgbClr val="C00000"/>
                </a:solidFill>
              </a:rPr>
              <a:t>{location}</a:t>
            </a:r>
            <a:r>
              <a:rPr lang="en-US" sz="2000" dirty="0">
                <a:solidFill>
                  <a:schemeClr val="accent1"/>
                </a:solidFill>
              </a:rPr>
              <a:t>&amp;</a:t>
            </a:r>
            <a:r>
              <a:rPr lang="en-US" dirty="0">
                <a:solidFill>
                  <a:schemeClr val="accent1"/>
                </a:solidFill>
              </a:rPr>
              <a:t>limit=50&amp;start=</a:t>
            </a:r>
            <a:r>
              <a:rPr lang="en-US" dirty="0">
                <a:solidFill>
                  <a:srgbClr val="C00000"/>
                </a:solidFill>
              </a:rPr>
              <a:t>{50 * (page -1)}</a:t>
            </a:r>
          </a:p>
          <a:p>
            <a:pPr marL="457200" indent="-457200">
              <a:buFont typeface="+mj-lt"/>
              <a:buAutoNum type="arabicPeriod"/>
            </a:pPr>
            <a:endParaRPr lang="en-US" dirty="0"/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Iterate keywords &amp; collect job results of URL request call.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dirty="0">
                <a:solidFill>
                  <a:schemeClr val="accent1"/>
                </a:solidFill>
              </a:rPr>
              <a:t>Skip job results that have not salary information.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dirty="0">
                <a:solidFill>
                  <a:schemeClr val="accent1"/>
                </a:solidFill>
              </a:rPr>
              <a:t>Save to CSV file.</a:t>
            </a:r>
          </a:p>
          <a:p>
            <a:pPr marL="914400" lvl="1" indent="-457200">
              <a:buFont typeface="Wingdings" pitchFamily="2" charset="2"/>
              <a:buChar char="§"/>
            </a:pPr>
            <a:endParaRPr lang="en-US" dirty="0">
              <a:solidFill>
                <a:schemeClr val="accent1"/>
              </a:solidFill>
            </a:endParaRPr>
          </a:p>
          <a:p>
            <a:pPr marL="457200" indent="-457200">
              <a:buFont typeface="+mj-lt"/>
              <a:buAutoNum type="arabicPeriod"/>
            </a:pPr>
            <a:r>
              <a:rPr lang="en-US" dirty="0"/>
              <a:t>There is 1,000 count limitation of search result.</a:t>
            </a:r>
          </a:p>
          <a:p>
            <a:pPr marL="914400" lvl="1" indent="-457200">
              <a:buFont typeface="Wingdings" pitchFamily="2" charset="2"/>
              <a:buChar char="§"/>
            </a:pPr>
            <a:r>
              <a:rPr lang="en-US" dirty="0">
                <a:solidFill>
                  <a:schemeClr val="accent1"/>
                </a:solidFill>
              </a:rPr>
              <a:t>Add more condition to get more sample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Location : CA, NY, FL, TX…</a:t>
            </a:r>
          </a:p>
          <a:p>
            <a:pPr marL="1371600" lvl="2" indent="-4572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accent1"/>
                </a:solidFill>
              </a:rPr>
              <a:t>Level : entry, mid, senior</a:t>
            </a:r>
          </a:p>
        </p:txBody>
      </p:sp>
    </p:spTree>
    <p:extLst>
      <p:ext uri="{BB962C8B-B14F-4D97-AF65-F5344CB8AC3E}">
        <p14:creationId xmlns:p14="http://schemas.microsoft.com/office/powerpoint/2010/main" val="19762631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FFFE9F-59C0-CB4F-A176-F7201B6108FA}"/>
              </a:ext>
            </a:extLst>
          </p:cNvPr>
          <p:cNvSpPr txBox="1"/>
          <p:nvPr/>
        </p:nvSpPr>
        <p:spPr>
          <a:xfrm>
            <a:off x="178676" y="262759"/>
            <a:ext cx="2628989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DATA SET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62BC7F6B-9317-6042-95C0-950DF505AE0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24384" y="970645"/>
            <a:ext cx="9343232" cy="4638947"/>
          </a:xfrm>
          <a:prstGeom prst="rect">
            <a:avLst/>
          </a:prstGeom>
        </p:spPr>
      </p:pic>
      <p:sp>
        <p:nvSpPr>
          <p:cNvPr id="5" name="TextBox 4">
            <a:extLst>
              <a:ext uri="{FF2B5EF4-FFF2-40B4-BE49-F238E27FC236}">
                <a16:creationId xmlns:a16="http://schemas.microsoft.com/office/drawing/2014/main" id="{56CED447-0BAC-4944-86AC-57E5B2D26A9F}"/>
              </a:ext>
            </a:extLst>
          </p:cNvPr>
          <p:cNvSpPr txBox="1"/>
          <p:nvPr/>
        </p:nvSpPr>
        <p:spPr>
          <a:xfrm>
            <a:off x="578069" y="5802198"/>
            <a:ext cx="108466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salary = (</a:t>
            </a:r>
            <a:r>
              <a:rPr lang="en-US" sz="2000" dirty="0" err="1"/>
              <a:t>salary_from</a:t>
            </a:r>
            <a:r>
              <a:rPr lang="en-US" sz="2000" dirty="0"/>
              <a:t> + </a:t>
            </a:r>
            <a:r>
              <a:rPr lang="en-US" sz="2000" dirty="0" err="1"/>
              <a:t>salary_to</a:t>
            </a:r>
            <a:r>
              <a:rPr lang="en-US" sz="2000" dirty="0"/>
              <a:t>) / 2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If salary unit is month, salary * 12</a:t>
            </a:r>
          </a:p>
        </p:txBody>
      </p:sp>
    </p:spTree>
    <p:extLst>
      <p:ext uri="{BB962C8B-B14F-4D97-AF65-F5344CB8AC3E}">
        <p14:creationId xmlns:p14="http://schemas.microsoft.com/office/powerpoint/2010/main" val="284504112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FFFE9F-59C0-CB4F-A176-F7201B6108FA}"/>
              </a:ext>
            </a:extLst>
          </p:cNvPr>
          <p:cNvSpPr txBox="1"/>
          <p:nvPr/>
        </p:nvSpPr>
        <p:spPr>
          <a:xfrm>
            <a:off x="178676" y="262759"/>
            <a:ext cx="50401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ANALYSIS #1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FC870AA7-F08B-5E45-9465-3E9A125A98CB}"/>
              </a:ext>
            </a:extLst>
          </p:cNvPr>
          <p:cNvGrpSpPr/>
          <p:nvPr/>
        </p:nvGrpSpPr>
        <p:grpSpPr>
          <a:xfrm>
            <a:off x="-1" y="1368533"/>
            <a:ext cx="12192001" cy="3552303"/>
            <a:chOff x="-1" y="1368533"/>
            <a:chExt cx="12192001" cy="3552303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5DF792C2-4EC4-F14B-9014-EC0263E17465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-1" y="1368533"/>
              <a:ext cx="6394145" cy="3552303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382C59B0-FF6D-1D4E-B88B-C6E7D15B3C95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97856" y="1368534"/>
              <a:ext cx="6394144" cy="3552302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A9116100-28DB-2449-8CF1-ED996C5F5E74}"/>
              </a:ext>
            </a:extLst>
          </p:cNvPr>
          <p:cNvSpPr txBox="1"/>
          <p:nvPr/>
        </p:nvSpPr>
        <p:spPr>
          <a:xfrm>
            <a:off x="578069" y="5224135"/>
            <a:ext cx="108466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Job count seems to depends on population. But New York is much higher than Florida.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California &amp; New York has the highest average salary.</a:t>
            </a:r>
          </a:p>
        </p:txBody>
      </p:sp>
    </p:spTree>
    <p:extLst>
      <p:ext uri="{BB962C8B-B14F-4D97-AF65-F5344CB8AC3E}">
        <p14:creationId xmlns:p14="http://schemas.microsoft.com/office/powerpoint/2010/main" val="3031923505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6D0BE04D-8A63-C14F-BCA7-8E4298F326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296932" y="970645"/>
            <a:ext cx="7598135" cy="4221186"/>
          </a:xfrm>
          <a:prstGeom prst="rect">
            <a:avLst/>
          </a:prstGeom>
        </p:spPr>
      </p:pic>
      <p:sp>
        <p:nvSpPr>
          <p:cNvPr id="8" name="TextBox 7">
            <a:extLst>
              <a:ext uri="{FF2B5EF4-FFF2-40B4-BE49-F238E27FC236}">
                <a16:creationId xmlns:a16="http://schemas.microsoft.com/office/drawing/2014/main" id="{30265154-5CEE-B446-8F61-7EE457302765}"/>
              </a:ext>
            </a:extLst>
          </p:cNvPr>
          <p:cNvSpPr txBox="1"/>
          <p:nvPr/>
        </p:nvSpPr>
        <p:spPr>
          <a:xfrm>
            <a:off x="178676" y="262759"/>
            <a:ext cx="5040162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BASIC ANALYSIS #2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8A7F6DE-76B9-CF41-B40F-9B2314236910}"/>
              </a:ext>
            </a:extLst>
          </p:cNvPr>
          <p:cNvSpPr txBox="1"/>
          <p:nvPr/>
        </p:nvSpPr>
        <p:spPr>
          <a:xfrm>
            <a:off x="578069" y="5570973"/>
            <a:ext cx="10846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Absolutely, skill level is related to salary.</a:t>
            </a:r>
            <a:r>
              <a:rPr lang="ko-KR" altLang="en-US" sz="2000" dirty="0"/>
              <a:t> </a:t>
            </a:r>
            <a:r>
              <a:rPr lang="en-US" altLang="ko-KR" sz="2000" dirty="0"/>
              <a:t>Level is one of search condition from </a:t>
            </a:r>
            <a:r>
              <a:rPr lang="en-US" altLang="ko-KR" sz="2000" dirty="0" err="1"/>
              <a:t>indeed.com</a:t>
            </a:r>
            <a:r>
              <a:rPr lang="en-US" altLang="ko-KR" sz="2000" dirty="0"/>
              <a:t>.</a:t>
            </a:r>
            <a:endParaRPr lang="en-US" sz="2000" dirty="0"/>
          </a:p>
        </p:txBody>
      </p:sp>
    </p:spTree>
    <p:extLst>
      <p:ext uri="{BB962C8B-B14F-4D97-AF65-F5344CB8AC3E}">
        <p14:creationId xmlns:p14="http://schemas.microsoft.com/office/powerpoint/2010/main" val="34095614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FFFE9F-59C0-CB4F-A176-F7201B6108FA}"/>
              </a:ext>
            </a:extLst>
          </p:cNvPr>
          <p:cNvSpPr txBox="1"/>
          <p:nvPr/>
        </p:nvSpPr>
        <p:spPr>
          <a:xfrm>
            <a:off x="178676" y="262759"/>
            <a:ext cx="48974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ANALYSIS #1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CC8467E0-32B7-3044-BC20-A101EA7910CD}"/>
              </a:ext>
            </a:extLst>
          </p:cNvPr>
          <p:cNvGrpSpPr/>
          <p:nvPr/>
        </p:nvGrpSpPr>
        <p:grpSpPr>
          <a:xfrm>
            <a:off x="381000" y="970645"/>
            <a:ext cx="11811000" cy="5080000"/>
            <a:chOff x="381000" y="970645"/>
            <a:chExt cx="11811000" cy="5080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FEE93549-E6F9-5D42-9166-1E23358F1767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1000" y="970645"/>
              <a:ext cx="5715000" cy="5080000"/>
            </a:xfrm>
            <a:prstGeom prst="rect">
              <a:avLst/>
            </a:prstGeom>
          </p:spPr>
        </p:pic>
        <p:pic>
          <p:nvPicPr>
            <p:cNvPr id="7" name="Picture 6">
              <a:extLst>
                <a:ext uri="{FF2B5EF4-FFF2-40B4-BE49-F238E27FC236}">
                  <a16:creationId xmlns:a16="http://schemas.microsoft.com/office/drawing/2014/main" id="{8827FA71-B3ED-944A-821C-DDD736CF3C78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842000" y="970645"/>
              <a:ext cx="6350000" cy="5080000"/>
            </a:xfrm>
            <a:prstGeom prst="rect">
              <a:avLst/>
            </a:prstGeom>
          </p:spPr>
        </p:pic>
      </p:grpSp>
      <p:sp>
        <p:nvSpPr>
          <p:cNvPr id="5" name="TextBox 4">
            <a:extLst>
              <a:ext uri="{FF2B5EF4-FFF2-40B4-BE49-F238E27FC236}">
                <a16:creationId xmlns:a16="http://schemas.microsoft.com/office/drawing/2014/main" id="{7ED337AC-EA0A-3940-83FF-EB3E4387CB95}"/>
              </a:ext>
            </a:extLst>
          </p:cNvPr>
          <p:cNvSpPr txBox="1"/>
          <p:nvPr/>
        </p:nvSpPr>
        <p:spPr>
          <a:xfrm>
            <a:off x="578069" y="6075468"/>
            <a:ext cx="1084667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It looks the latest technology’s skills (AI, Cloud, Blockchain) can get high salary.</a:t>
            </a:r>
          </a:p>
        </p:txBody>
      </p:sp>
    </p:spTree>
    <p:extLst>
      <p:ext uri="{BB962C8B-B14F-4D97-AF65-F5344CB8AC3E}">
        <p14:creationId xmlns:p14="http://schemas.microsoft.com/office/powerpoint/2010/main" val="1360678840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F3FFFE9F-59C0-CB4F-A176-F7201B6108FA}"/>
              </a:ext>
            </a:extLst>
          </p:cNvPr>
          <p:cNvSpPr txBox="1"/>
          <p:nvPr/>
        </p:nvSpPr>
        <p:spPr>
          <a:xfrm>
            <a:off x="178676" y="262759"/>
            <a:ext cx="489749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MAIN ANALYSIS #2</a:t>
            </a:r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564AA7F4-4C1D-524E-A1F3-FD71C26024CA}"/>
              </a:ext>
            </a:extLst>
          </p:cNvPr>
          <p:cNvGrpSpPr/>
          <p:nvPr/>
        </p:nvGrpSpPr>
        <p:grpSpPr>
          <a:xfrm>
            <a:off x="381000" y="855033"/>
            <a:ext cx="11811000" cy="5080000"/>
            <a:chOff x="381000" y="970645"/>
            <a:chExt cx="11811000" cy="5080000"/>
          </a:xfrm>
        </p:grpSpPr>
        <p:pic>
          <p:nvPicPr>
            <p:cNvPr id="3" name="Picture 2">
              <a:extLst>
                <a:ext uri="{FF2B5EF4-FFF2-40B4-BE49-F238E27FC236}">
                  <a16:creationId xmlns:a16="http://schemas.microsoft.com/office/drawing/2014/main" id="{AE0437F8-3C6E-6A41-8823-38B018AB2809}"/>
                </a:ext>
              </a:extLst>
            </p:cNvPr>
            <p:cNvPicPr>
              <a:picLocks noChangeAspect="1"/>
            </p:cNvPicPr>
            <p:nvPr/>
          </p:nvPicPr>
          <p:blipFill>
            <a:blip r:embed="rId2"/>
            <a:stretch>
              <a:fillRect/>
            </a:stretch>
          </p:blipFill>
          <p:spPr>
            <a:xfrm>
              <a:off x="381000" y="970645"/>
              <a:ext cx="5715000" cy="5080000"/>
            </a:xfrm>
            <a:prstGeom prst="rect">
              <a:avLst/>
            </a:prstGeom>
          </p:spPr>
        </p:pic>
        <p:pic>
          <p:nvPicPr>
            <p:cNvPr id="6" name="Picture 5">
              <a:extLst>
                <a:ext uri="{FF2B5EF4-FFF2-40B4-BE49-F238E27FC236}">
                  <a16:creationId xmlns:a16="http://schemas.microsoft.com/office/drawing/2014/main" id="{D609D4C6-A22F-0B40-940B-01E8B80FE03F}"/>
                </a:ext>
              </a:extLst>
            </p:cNvPr>
            <p:cNvPicPr>
              <a:picLocks noChangeAspect="1"/>
            </p:cNvPicPr>
            <p:nvPr/>
          </p:nvPicPr>
          <p:blipFill>
            <a:blip r:embed="rId3"/>
            <a:stretch>
              <a:fillRect/>
            </a:stretch>
          </p:blipFill>
          <p:spPr>
            <a:xfrm>
              <a:off x="5753099" y="1440998"/>
              <a:ext cx="6438901" cy="4139294"/>
            </a:xfrm>
            <a:prstGeom prst="rect">
              <a:avLst/>
            </a:prstGeom>
          </p:spPr>
        </p:pic>
      </p:grpSp>
      <p:sp>
        <p:nvSpPr>
          <p:cNvPr id="7" name="TextBox 6">
            <a:extLst>
              <a:ext uri="{FF2B5EF4-FFF2-40B4-BE49-F238E27FC236}">
                <a16:creationId xmlns:a16="http://schemas.microsoft.com/office/drawing/2014/main" id="{EAE7EF24-EB5F-994B-ADA6-D59E46572C45}"/>
              </a:ext>
            </a:extLst>
          </p:cNvPr>
          <p:cNvSpPr txBox="1"/>
          <p:nvPr/>
        </p:nvSpPr>
        <p:spPr>
          <a:xfrm>
            <a:off x="578069" y="5875773"/>
            <a:ext cx="10846676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Most common skill is SQL. Because It uses everywhere.</a:t>
            </a:r>
          </a:p>
          <a:p>
            <a:pPr marL="457200" indent="-457200">
              <a:buFont typeface="Wingdings" pitchFamily="2" charset="2"/>
              <a:buChar char="ü"/>
            </a:pPr>
            <a:r>
              <a:rPr lang="en-US" sz="2000" dirty="0"/>
              <a:t>Common and general skill seems that cannot get high salary. Learn special tech skill!!</a:t>
            </a:r>
          </a:p>
        </p:txBody>
      </p:sp>
    </p:spTree>
    <p:extLst>
      <p:ext uri="{BB962C8B-B14F-4D97-AF65-F5344CB8AC3E}">
        <p14:creationId xmlns:p14="http://schemas.microsoft.com/office/powerpoint/2010/main" val="4066178325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366</TotalTime>
  <Words>436</Words>
  <Application>Microsoft Macintosh PowerPoint</Application>
  <PresentationFormat>Widescreen</PresentationFormat>
  <Paragraphs>54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6" baseType="lpstr">
      <vt:lpstr>Arial</vt:lpstr>
      <vt:lpstr>Calibri</vt:lpstr>
      <vt:lpstr>Calibri Light</vt:lpstr>
      <vt:lpstr>Times New Roman</vt:lpstr>
      <vt:lpstr>Wingdings</vt:lpstr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홍 성희</dc:creator>
  <cp:lastModifiedBy>홍 성희</cp:lastModifiedBy>
  <cp:revision>114</cp:revision>
  <dcterms:created xsi:type="dcterms:W3CDTF">2019-10-27T23:05:58Z</dcterms:created>
  <dcterms:modified xsi:type="dcterms:W3CDTF">2019-10-28T07:00:33Z</dcterms:modified>
</cp:coreProperties>
</file>

<file path=docProps/thumbnail.jpeg>
</file>